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018" r:id="rId3"/>
    <p:sldId id="1020" r:id="rId4"/>
    <p:sldId id="1044" r:id="rId5"/>
    <p:sldId id="1045" r:id="rId6"/>
    <p:sldId id="1052" r:id="rId7"/>
    <p:sldId id="1053" r:id="rId8"/>
    <p:sldId id="104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必修 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第一单元  </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文学阅读与写作</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作文加油站</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5132975" y="819294"/>
            <a:ext cx="1926239" cy="526629"/>
            <a:chOff x="3790951" y="1718226"/>
            <a:chExt cx="1926239" cy="526629"/>
          </a:xfrm>
        </p:grpSpPr>
        <p:pic>
          <p:nvPicPr>
            <p:cNvPr id="3" name="如何做到情景交融.EPS" descr="id:2147488994;FounderCES"/>
            <p:cNvPicPr/>
            <p:nvPr/>
          </p:nvPicPr>
          <p:blipFill>
            <a:blip r:embed="rId2"/>
            <a:stretch>
              <a:fillRect/>
            </a:stretch>
          </p:blipFill>
          <p:spPr>
            <a:xfrm>
              <a:off x="3790951" y="1727727"/>
              <a:ext cx="1368151" cy="517128"/>
            </a:xfrm>
            <a:prstGeom prst="rect">
              <a:avLst/>
            </a:prstGeom>
          </p:spPr>
        </p:pic>
        <p:sp>
          <p:nvSpPr>
            <p:cNvPr id="5" name="矩形 4"/>
            <p:cNvSpPr/>
            <p:nvPr/>
          </p:nvSpPr>
          <p:spPr>
            <a:xfrm>
              <a:off x="4295006" y="1718226"/>
              <a:ext cx="1422184" cy="461665"/>
            </a:xfrm>
            <a:prstGeom prst="rect">
              <a:avLst/>
            </a:prstGeom>
          </p:spPr>
          <p:txBody>
            <a:bodyPr wrap="none">
              <a:spAutoFit/>
            </a:bodyPr>
            <a:lstStyle/>
            <a:p>
              <a:r>
                <a:rPr lang="zh-CN" altLang="zh-CN" sz="2400" dirty="0">
                  <a:solidFill>
                    <a:srgbClr val="00B0F0"/>
                  </a:solidFill>
                  <a:latin typeface="黑体" panose="02010609060101010101" pitchFamily="49" charset="-122"/>
                  <a:ea typeface="黑体" panose="02010609060101010101" pitchFamily="49" charset="-122"/>
                  <a:cs typeface="Times New Roman" panose="02020603050405020304" pitchFamily="18" charset="0"/>
                </a:rPr>
                <a:t>学写诗歌</a:t>
              </a:r>
              <a:endParaRPr lang="zh-CN" altLang="en-US" dirty="0">
                <a:latin typeface="黑体" panose="02010609060101010101" pitchFamily="49" charset="-122"/>
                <a:ea typeface="黑体" panose="02010609060101010101" pitchFamily="49" charset="-122"/>
              </a:endParaRPr>
            </a:p>
          </p:txBody>
        </p:sp>
      </p:grpSp>
      <p:grpSp>
        <p:nvGrpSpPr>
          <p:cNvPr id="11" name="组合 10"/>
          <p:cNvGrpSpPr/>
          <p:nvPr/>
        </p:nvGrpSpPr>
        <p:grpSpPr>
          <a:xfrm>
            <a:off x="379904" y="1412776"/>
            <a:ext cx="2186910" cy="532990"/>
            <a:chOff x="1968582" y="3328058"/>
            <a:chExt cx="8483437" cy="532990"/>
          </a:xfrm>
        </p:grpSpPr>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1968582" y="3506447"/>
              <a:ext cx="8483437" cy="354601"/>
            </a:xfrm>
            <a:prstGeom prst="rect">
              <a:avLst/>
            </a:prstGeom>
          </p:spPr>
        </p:pic>
        <p:pic>
          <p:nvPicPr>
            <p:cNvPr id="10" name="图片 9"/>
            <p:cNvPicPr>
              <a:picLocks noChangeAspect="1"/>
            </p:cNvPicPr>
            <p:nvPr/>
          </p:nvPicPr>
          <p:blipFill rotWithShape="1">
            <a:blip r:embed="rId4"/>
            <a:srcRect r="3313"/>
            <a:stretch/>
          </p:blipFill>
          <p:spPr>
            <a:xfrm>
              <a:off x="3430909" y="3328058"/>
              <a:ext cx="5994251" cy="356778"/>
            </a:xfrm>
            <a:prstGeom prst="rect">
              <a:avLst/>
            </a:prstGeom>
          </p:spPr>
        </p:pic>
      </p:grpSp>
      <p:sp>
        <p:nvSpPr>
          <p:cNvPr id="2" name="内容占位符 1"/>
          <p:cNvSpPr>
            <a:spLocks noGrp="1"/>
          </p:cNvSpPr>
          <p:nvPr>
            <p:ph idx="1"/>
          </p:nvPr>
        </p:nvSpPr>
        <p:spPr>
          <a:xfrm>
            <a:off x="360854" y="1331243"/>
            <a:ext cx="11485848" cy="4524315"/>
          </a:xfrm>
        </p:spPr>
        <p:txBody>
          <a:bodyPr/>
          <a:lstStyle/>
          <a:p>
            <a:pPr hangingPunct="0">
              <a:spcAft>
                <a:spcPts val="0"/>
              </a:spcAft>
            </a:pPr>
            <a:r>
              <a:rPr lang="zh-CN" altLang="zh-CN" b="1" dirty="0">
                <a:solidFill>
                  <a:srgbClr val="F38928"/>
                </a:solidFill>
                <a:latin typeface="Times New Roman" panose="02020603050405020304" pitchFamily="18" charset="0"/>
                <a:ea typeface="黑体" panose="02010609060101010101" pitchFamily="49" charset="-122"/>
                <a:cs typeface="Times New Roman" panose="02020603050405020304" pitchFamily="18" charset="0"/>
              </a:rPr>
              <a:t>一、激活诗情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我们的生活是充满着诗的生活，我们青年学生的时代更是诗的时代。诗歌创作的核心和原动力是情感，所以学写诗歌，首先要激活诗情。那么如何激活我们的诗情呢？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从社会中感受诗情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诗歌只有饱含和时代脉搏同跳、和时代精神共振的情感，才有震撼人心的力量。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本单元所选诗歌就体现了不同时代青年情感的尽情抒发，体现了特定时代青年</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强烈的责任感、高度的使命感和深切的忧患感，跳动着时代的脉搏，彰显了时代精神</a:t>
            </a:r>
            <a:r>
              <a:rPr lang="zh-CN"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从人生中感受诗情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我们的日常生活看似波澜不惊，实则充满诗意：婴儿甜美的笑容，老人佝偻的脊背；父母殷切的叮咛，老师谆谆的教诲；告别时默默的挥手，相聚时无语的凝视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这些富有意义和趣味的形象、平淡而真诚的感情，通过提炼、升华而表达出来，便成为诗中的意象，饱含诗歌的情感。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从自然中感受诗情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7063"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大自然丰富多彩，以其诗意的光辉向人类微笑。草木山水、日月星云、飞鸟鸣虫，都可以触发诗情。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200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b="1" dirty="0">
                <a:solidFill>
                  <a:srgbClr val="F38928"/>
                </a:solidFill>
                <a:latin typeface="Times New Roman" panose="02020603050405020304" pitchFamily="18" charset="0"/>
                <a:ea typeface="黑体" panose="02010609060101010101" pitchFamily="49" charset="-122"/>
                <a:cs typeface="Times New Roman" panose="02020603050405020304" pitchFamily="18" charset="0"/>
              </a:rPr>
              <a:t>二、丰富语言</a:t>
            </a:r>
            <a:r>
              <a:rPr lang="zh-CN" altLang="zh-CN" b="1" dirty="0">
                <a:solidFill>
                  <a:srgbClr val="F38928"/>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诗歌写作中用于传达诗歌意象的不是人们日常生活中熟悉的语言，而是一种新奇的、精美的变形语言。初学诗歌可以通过下面几个途径来使诗歌语言更加丰富。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精选动词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诗语在传达诗中美的意象时，首先可做的工作是精心锤炼表现意象动态的动词，因为动态的意象较之静态的意象更能</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凝聚读者的审美注意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。一个诗歌意象往往因一个优美、确切的动词而熠熠生辉。艾青诗句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雪落在中国的土地上，</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寒冷在封锁着中国呀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封锁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，使诗歌意象生动地立于纸上。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9388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嫁接词语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汉语和其他语言比较起来，词法最自由，词性最不固定。诗歌作者可以利用汉语的这个特点，</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改变某些诗句中词语的性质，使诗歌意象出现新奇、陌生的形态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。诗人蓉子的诗句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每回西风走过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总踩痛我思乡的弦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因有了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，在后一句中嫁接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踩痛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就使意象显得新颖又独特。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一词多义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诗人常常为了</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意象的多义和内涵的丰富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，有意创造一词多义的诗句。张烨《妙龄时光》这样写道：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你又站得远远了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微笑着注视我的琴声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你会永远记住初练的琴声吗？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诗句表层讲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初练的琴声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，但它的另一层含义是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初恋的情声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。一个词明显地隐含着两层不同的意义，显得含蓄多情。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8228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跳跃省略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说、散文的语言因为侧重再现意象，形态比较平实细密，讲究句与句之间清晰的纹路；诗歌语言要侧重于表现主观心灵，再加上篇幅限制，因此必须借助跳跃和省略，跨越一些过程性的叙述，省略一些小说、散文语言中必不可少的连接语和转折语，创造一种</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语不接而意接</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的效果，以此来引发诗歌读者丰富的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自由</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79677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超常组合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精选动词和一词多义是尽可能发挥一个词的多重内容，跳跃省略是从删减某个词的角度来增加内涵，超常组合则是故意违反一般的语言常规，利用汉语词语多变的词性和组合关系，机智地</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把一些互不相关的词语嵌连成一个诗句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。这种嵌连，可以是具象动词与抽象概念相接，可以是不同感官的感觉词语交错，以这种陌生的变形的诗句使诗歌意象传达出诗歌作者微妙的情感体验。臧克家《春鸟》里的诗句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歌声，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像煞黑天上的星星，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越听越灿烂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，就是典型的例证。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6100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句法多变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在诗句的词序和句式上制造新奇感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的手段。像徐志摩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轻轻的我走了，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正如我轻轻的来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的倒装语序，改变了正常语句形态，以陌生化的效果来表达诗人独特的内心感觉。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0762494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871</Words>
  <Application>Microsoft Office PowerPoint</Application>
  <PresentationFormat>自定义</PresentationFormat>
  <Paragraphs>26</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377</cp:revision>
  <dcterms:created xsi:type="dcterms:W3CDTF">2020-11-06T05:24:00Z</dcterms:created>
  <dcterms:modified xsi:type="dcterms:W3CDTF">2025-06-17T00:24:55Z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